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97" r:id="rId15"/>
    <p:sldId id="284" r:id="rId16"/>
    <p:sldId id="296" r:id="rId17"/>
    <p:sldId id="292" r:id="rId18"/>
    <p:sldId id="295" r:id="rId19"/>
    <p:sldId id="285" r:id="rId20"/>
    <p:sldId id="286" r:id="rId21"/>
    <p:sldId id="287" r:id="rId22"/>
    <p:sldId id="293" r:id="rId23"/>
    <p:sldId id="294" r:id="rId24"/>
    <p:sldId id="300" r:id="rId25"/>
    <p:sldId id="298" r:id="rId26"/>
    <p:sldId id="299" r:id="rId27"/>
    <p:sldId id="301" r:id="rId28"/>
    <p:sldId id="290" r:id="rId2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</a:t>
            </a:r>
            <a:r>
              <a:rPr lang="it-IT" baseline="0" dirty="0"/>
              <a:t> 1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Foglio3!$B$3</c:f>
              <c:numCache>
                <c:formatCode>General</c:formatCode>
                <c:ptCount val="1"/>
                <c:pt idx="0">
                  <c:v>8.7024000000000008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A-4907-B272-40435F02DE72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Foglio3!$C$3</c:f>
              <c:numCache>
                <c:formatCode>General</c:formatCode>
                <c:ptCount val="1"/>
                <c:pt idx="0">
                  <c:v>0.22393478260869551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5A-4907-B272-40435F02DE72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Foglio3!$D$3</c:f>
              <c:numCache>
                <c:formatCode>General</c:formatCode>
                <c:ptCount val="1"/>
                <c:pt idx="0">
                  <c:v>1.4800000000000001E-2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5A-4907-B272-40435F02DE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870880"/>
        <c:axId val="458882112"/>
      </c:barChart>
      <c:catAx>
        <c:axId val="4588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82112"/>
        <c:crosses val="autoZero"/>
        <c:auto val="1"/>
        <c:lblAlgn val="ctr"/>
        <c:lblOffset val="100"/>
        <c:noMultiLvlLbl val="0"/>
      </c:catAx>
      <c:valAx>
        <c:axId val="45888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u="none" strike="noStrike" baseline="0" dirty="0">
                <a:effectLst/>
              </a:rPr>
              <a:t>Throughput </a:t>
            </a:r>
            <a:r>
              <a:rPr lang="it-IT" dirty="0"/>
              <a:t>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Foglio3!$L$7</c:f>
              <c:numCache>
                <c:formatCode>General</c:formatCode>
                <c:ptCount val="1"/>
                <c:pt idx="0">
                  <c:v>12.912000000000001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A6-49A2-876C-56FD48E5C60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Foglio3!$M$7</c:f>
              <c:numCache>
                <c:formatCode>General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6-49A2-876C-56FD48E5C60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Foglio3!$N$7</c:f>
              <c:numCache>
                <c:formatCode>General</c:formatCode>
                <c:ptCount val="1"/>
                <c:pt idx="0">
                  <c:v>1.9900000000000001E-2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A6-49A2-876C-56FD48E5C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6432063"/>
        <c:axId val="866429983"/>
      </c:barChart>
      <c:catAx>
        <c:axId val="86643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29983"/>
        <c:crosses val="autoZero"/>
        <c:auto val="1"/>
        <c:lblAlgn val="ctr"/>
        <c:lblOffset val="100"/>
        <c:noMultiLvlLbl val="0"/>
      </c:catAx>
      <c:valAx>
        <c:axId val="86642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3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Q</a:t>
            </a:r>
            <a:r>
              <a:rPr lang="it-IT" dirty="0"/>
              <a:t>uery</a:t>
            </a:r>
            <a:r>
              <a:rPr lang="it-IT" baseline="0" dirty="0"/>
              <a:t> 2 – </a:t>
            </a:r>
            <a:r>
              <a:rPr lang="it-IT" baseline="0" dirty="0" err="1"/>
              <a:t>tuple</a:t>
            </a:r>
            <a:r>
              <a:rPr lang="it-IT" baseline="0" dirty="0"/>
              <a:t>/s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Foglio3!$B$7</c:f>
              <c:numCache>
                <c:formatCode>General</c:formatCode>
                <c:ptCount val="1"/>
                <c:pt idx="0">
                  <c:v>0.97392000000000023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7-4445-9549-E1F0DB9412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Foglio3!$C$7</c:f>
              <c:numCache>
                <c:formatCode>General</c:formatCode>
                <c:ptCount val="1"/>
                <c:pt idx="0">
                  <c:v>4.1347999999999996E-2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7-4445-9549-E1F0DB9412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Foglio3!$D$7</c:f>
              <c:numCache>
                <c:formatCode>General</c:formatCode>
                <c:ptCount val="1"/>
                <c:pt idx="0">
                  <c:v>7.8578260869565288E-3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97-4445-9549-E1F0DB9412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766911"/>
        <c:axId val="1711771071"/>
      </c:barChart>
      <c:catAx>
        <c:axId val="171176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71071"/>
        <c:crosses val="autoZero"/>
        <c:auto val="1"/>
        <c:lblAlgn val="ctr"/>
        <c:lblOffset val="100"/>
        <c:noMultiLvlLbl val="0"/>
      </c:catAx>
      <c:valAx>
        <c:axId val="171177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6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 3 – </a:t>
            </a:r>
            <a:r>
              <a:rPr lang="it-IT" dirty="0" err="1"/>
              <a:t>tuple</a:t>
            </a:r>
            <a:r>
              <a:rPr lang="it-IT" dirty="0"/>
              <a:t>/s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Foglio3!$B$11</c:f>
              <c:numCache>
                <c:formatCode>General</c:formatCode>
                <c:ptCount val="1"/>
                <c:pt idx="0">
                  <c:v>0.98610344827586227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1-45E3-8809-E6260A30EF46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Foglio3!$C$11</c:f>
              <c:numCache>
                <c:formatCode>General</c:formatCode>
                <c:ptCount val="1"/>
                <c:pt idx="0">
                  <c:v>4.1299999999999969E-2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1-45E3-8809-E6260A30EF46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Foglio3!$D$11</c:f>
              <c:numCache>
                <c:formatCode>General</c:formatCode>
                <c:ptCount val="1"/>
                <c:pt idx="0">
                  <c:v>7.9537037037037007E-3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1-45E3-8809-E6260A30EF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00192"/>
        <c:axId val="450802688"/>
      </c:barChart>
      <c:catAx>
        <c:axId val="45080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2688"/>
        <c:crosses val="autoZero"/>
        <c:auto val="1"/>
        <c:lblAlgn val="ctr"/>
        <c:lblOffset val="100"/>
        <c:noMultiLvlLbl val="0"/>
      </c:catAx>
      <c:valAx>
        <c:axId val="4508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1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'latency(ms)-query1'!$H$2</c:f>
              <c:numCache>
                <c:formatCode>General</c:formatCode>
                <c:ptCount val="1"/>
                <c:pt idx="0">
                  <c:v>186.04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F-469A-A421-957622BCE65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'latency(ms)-query1'!$I$2</c:f>
              <c:numCache>
                <c:formatCode>General</c:formatCode>
                <c:ptCount val="1"/>
                <c:pt idx="0">
                  <c:v>14009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F-469A-A421-957622BCE65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'latency(ms)-query1'!$J$2</c:f>
              <c:numCache>
                <c:formatCode>General</c:formatCode>
                <c:ptCount val="1"/>
                <c:pt idx="0">
                  <c:v>67640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4F-469A-A421-957622BCE6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3809039"/>
        <c:axId val="1713811535"/>
      </c:barChart>
      <c:catAx>
        <c:axId val="171380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11535"/>
        <c:crosses val="autoZero"/>
        <c:auto val="1"/>
        <c:lblAlgn val="ctr"/>
        <c:lblOffset val="100"/>
        <c:noMultiLvlLbl val="0"/>
      </c:catAx>
      <c:valAx>
        <c:axId val="171381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0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ms</a:t>
            </a:r>
            <a:r>
              <a:rPr lang="it-IT" baseline="0" dirty="0"/>
              <a:t>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Foglio3!$L$6</c:f>
              <c:numCache>
                <c:formatCode>General</c:formatCode>
                <c:ptCount val="1"/>
                <c:pt idx="0">
                  <c:v>77.442999999999998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A-4DCA-B655-6E0CDAD786BD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Foglio3!$M$6</c:f>
              <c:numCache>
                <c:formatCode>General</c:formatCode>
                <c:ptCount val="1"/>
                <c:pt idx="0">
                  <c:v>11486.9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A-4DCA-B655-6E0CDAD786BD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Foglio3!$N$6</c:f>
              <c:numCache>
                <c:formatCode>General</c:formatCode>
                <c:ptCount val="1"/>
                <c:pt idx="0">
                  <c:v>50056.65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6A-4DCA-B655-6E0CDAD786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8157791"/>
        <c:axId val="1048158207"/>
      </c:barChart>
      <c:catAx>
        <c:axId val="104815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8207"/>
        <c:crosses val="autoZero"/>
        <c:auto val="1"/>
        <c:lblAlgn val="ctr"/>
        <c:lblOffset val="100"/>
        <c:noMultiLvlLbl val="0"/>
      </c:catAx>
      <c:valAx>
        <c:axId val="104815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2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'latency(ms)-query2'!$G$2</c:f>
              <c:numCache>
                <c:formatCode>General</c:formatCode>
                <c:ptCount val="1"/>
                <c:pt idx="0">
                  <c:v>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9-4117-8EE8-9341335B624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'latency(ms)-query2'!$H$2</c:f>
              <c:numCache>
                <c:formatCode>General</c:formatCode>
                <c:ptCount val="1"/>
                <c:pt idx="0">
                  <c:v>24512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9-4117-8EE8-9341335B624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'latency(ms)-query2'!$I$2</c:f>
              <c:numCache>
                <c:formatCode>General</c:formatCode>
                <c:ptCount val="1"/>
                <c:pt idx="0">
                  <c:v>133932.13043478262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9-4117-8EE8-9341335B62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9926799"/>
        <c:axId val="369836175"/>
      </c:barChart>
      <c:catAx>
        <c:axId val="146992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9836175"/>
        <c:crosses val="autoZero"/>
        <c:auto val="1"/>
        <c:lblAlgn val="ctr"/>
        <c:lblOffset val="100"/>
        <c:noMultiLvlLbl val="0"/>
      </c:catAx>
      <c:valAx>
        <c:axId val="36983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992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3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'latency(ms)-query3'!$G$2</c:f>
              <c:numCache>
                <c:formatCode>General</c:formatCode>
                <c:ptCount val="1"/>
                <c:pt idx="0">
                  <c:v>1029.6206896551723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35-4CED-8A4E-2A2F0EE02009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'latency(ms)-query3'!$H$2</c:f>
              <c:numCache>
                <c:formatCode>General</c:formatCode>
                <c:ptCount val="1"/>
                <c:pt idx="0">
                  <c:v>24603.896551724138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35-4CED-8A4E-2A2F0EE02009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'latency(ms)-query3'!$I$2</c:f>
              <c:numCache>
                <c:formatCode>General</c:formatCode>
                <c:ptCount val="1"/>
                <c:pt idx="0">
                  <c:v>133611.55555555556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35-4CED-8A4E-2A2F0EE020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6545167"/>
        <c:axId val="1966538927"/>
      </c:barChart>
      <c:catAx>
        <c:axId val="196654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38927"/>
        <c:crosses val="autoZero"/>
        <c:auto val="1"/>
        <c:lblAlgn val="ctr"/>
        <c:lblOffset val="100"/>
        <c:noMultiLvlLbl val="0"/>
      </c:catAx>
      <c:valAx>
        <c:axId val="196653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4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20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kafka</a:t>
          </a:r>
        </a:p>
      </dsp:txBody>
      <dsp:txXfrm>
        <a:off x="120" y="1301263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38DECDD-C56B-4B99-815C-4DC374BD0502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270D5-CA2E-4CCE-B3E3-1ED4C617F5FD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02021-081D-4BCD-8619-111A80C86AA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CFC9B-8199-4464-9645-214B6EFF3046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EC901-D7B4-418A-90B0-E5FCBA6FFEA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961D9-E81B-44AF-B812-435DD72BA78F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F653A-F944-4ACA-BE4F-5261464A4CE1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835D5-4872-4F83-9549-4195BD19C9E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AFA1D-B403-4233-93F5-9C17BC13403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37F34-7F89-47FC-B829-DD18E8CE430E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45EFA-1B37-428A-B390-4F21411152A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6877D91-AE2A-4013-A171-54DDAEEA437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25488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01" y="2391794"/>
            <a:ext cx="9955925" cy="43427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  <a:endParaRPr lang="it-IT" i="1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28959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SUD OVEST, fino alla cella a NORT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13AB7-DB00-17C3-4E0B-47D3E180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 (</a:t>
            </a:r>
            <a:r>
              <a:rPr lang="it-IT" dirty="0" err="1"/>
              <a:t>kafka</a:t>
            </a:r>
            <a:r>
              <a:rPr lang="it-IT" dirty="0"/>
              <a:t> streams)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42632B-5708-5A10-6EB4-C43FCF03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73586"/>
            <a:ext cx="9720073" cy="428241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b="1" dirty="0"/>
              <a:t>Filter(): </a:t>
            </a:r>
            <a:r>
              <a:rPr lang="it-IT" dirty="0"/>
              <a:t>vengono applicati gli stessi criteri applicati nella Query 1 in </a:t>
            </a:r>
            <a:r>
              <a:rPr lang="it-IT" dirty="0" err="1"/>
              <a:t>Flink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 err="1"/>
              <a:t>queryKafka</a:t>
            </a:r>
            <a:r>
              <a:rPr lang="it-IT" b="1" dirty="0"/>
              <a:t>():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groupBy</a:t>
            </a:r>
            <a:r>
              <a:rPr lang="it-IT" dirty="0"/>
              <a:t>: suddivide lo stream di dati in input in base al valore di </a:t>
            </a:r>
            <a:r>
              <a:rPr lang="it-IT" b="1" dirty="0" err="1"/>
              <a:t>sensor</a:t>
            </a:r>
            <a:r>
              <a:rPr lang="it-IT" b="1" dirty="0"/>
              <a:t> 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windowedBy</a:t>
            </a:r>
            <a:r>
              <a:rPr lang="it-IT" dirty="0"/>
              <a:t>: imposta il valore della finestra sulla base del valore passato come parametro.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aggregate: aggrega la </a:t>
            </a:r>
            <a:r>
              <a:rPr lang="it-IT" b="1" dirty="0"/>
              <a:t>somma delle temperature</a:t>
            </a:r>
            <a:r>
              <a:rPr lang="it-IT" dirty="0"/>
              <a:t> e la </a:t>
            </a:r>
            <a:r>
              <a:rPr lang="it-IT" b="1" dirty="0"/>
              <a:t>somma delle misurazioni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suppress</a:t>
            </a:r>
            <a:r>
              <a:rPr lang="it-IT" dirty="0"/>
              <a:t>: permette all’aggregazione di aspettare che si sia conclusa la ricezione di tutti gli eventi nella finestra prima di propagare il risultato all’operatore successivo.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mapValues</a:t>
            </a:r>
            <a:r>
              <a:rPr lang="it-IT" dirty="0"/>
              <a:t>: trasforma il valore del record in tipo </a:t>
            </a:r>
            <a:r>
              <a:rPr lang="it-IT" b="1" dirty="0" err="1"/>
              <a:t>AvgResult</a:t>
            </a:r>
            <a:r>
              <a:rPr lang="it-IT" dirty="0"/>
              <a:t>, che contiene il risultato della </a:t>
            </a:r>
            <a:r>
              <a:rPr lang="it-IT" b="1" dirty="0"/>
              <a:t>media, </a:t>
            </a:r>
            <a:r>
              <a:rPr lang="it-IT" dirty="0"/>
              <a:t>il conteggio totale delle </a:t>
            </a:r>
            <a:r>
              <a:rPr lang="it-IT" b="1" dirty="0"/>
              <a:t>misurazioni</a:t>
            </a:r>
            <a:r>
              <a:rPr lang="it-IT" dirty="0"/>
              <a:t>, il </a:t>
            </a:r>
            <a:r>
              <a:rPr lang="it-IT" b="1" dirty="0" err="1"/>
              <a:t>timestamp</a:t>
            </a:r>
            <a:r>
              <a:rPr lang="it-IT" dirty="0"/>
              <a:t> relativo all’inizio della finestra e la </a:t>
            </a:r>
            <a:r>
              <a:rPr lang="it-IT" b="1" dirty="0"/>
              <a:t>chiave </a:t>
            </a:r>
            <a:r>
              <a:rPr lang="it-IT" dirty="0"/>
              <a:t>del Kafka record.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L’oggetto </a:t>
            </a:r>
            <a:r>
              <a:rPr lang="it-IT" b="1" dirty="0" err="1"/>
              <a:t>AvgResult</a:t>
            </a:r>
            <a:r>
              <a:rPr lang="it-IT" b="1" dirty="0"/>
              <a:t> </a:t>
            </a:r>
            <a:r>
              <a:rPr lang="it-IT" dirty="0"/>
              <a:t>viene trasformato in stringa CSV usando il suo metodo </a:t>
            </a:r>
            <a:r>
              <a:rPr lang="it-IT" b="1" dirty="0"/>
              <a:t>.</a:t>
            </a:r>
            <a:r>
              <a:rPr lang="it-IT" b="1" dirty="0" err="1"/>
              <a:t>toStringCSV</a:t>
            </a:r>
            <a:r>
              <a:rPr lang="it-IT" b="1" dirty="0"/>
              <a:t>() </a:t>
            </a:r>
            <a:r>
              <a:rPr lang="it-IT" dirty="0"/>
              <a:t>che permette di trasformarlo in una forma utilizzabile dal </a:t>
            </a:r>
            <a:r>
              <a:rPr lang="it-IT" b="1" dirty="0" err="1"/>
              <a:t>ResultConsumer</a:t>
            </a:r>
            <a:r>
              <a:rPr lang="it-IT" dirty="0"/>
              <a:t>.</a:t>
            </a:r>
          </a:p>
          <a:p>
            <a:pPr marL="128016" lvl="1" indent="0">
              <a:buNone/>
            </a:pPr>
            <a:endParaRPr lang="it-IT" dirty="0"/>
          </a:p>
          <a:p>
            <a:pPr marL="128016" lvl="1" indent="0">
              <a:buNone/>
            </a:pPr>
            <a:r>
              <a:rPr lang="it-IT" dirty="0"/>
              <a:t> 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F1CE04E-8D66-8C9A-B069-6D44640F13E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E5FB253-6F63-F2D9-03F6-D3C7EF08D02B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9C1A002-F3F4-A8B3-18E6-0B7D6273C6F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128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37" y="2119035"/>
            <a:ext cx="6849488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pic>
        <p:nvPicPr>
          <p:cNvPr id="12" name="SABD - Project 2 - Grafana e altre 3 pagine - Personale - Microsoft​ Edge 2022-07-12 12-26-32">
            <a:hlinkClick r:id="" action="ppaction://media"/>
            <a:extLst>
              <a:ext uri="{FF2B5EF4-FFF2-40B4-BE49-F238E27FC236}">
                <a16:creationId xmlns:a16="http://schemas.microsoft.com/office/drawing/2014/main" id="{84AD66A1-44FC-31D2-C7F3-FA109BE69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621" y="1820173"/>
            <a:ext cx="7636747" cy="4105116"/>
          </a:xfr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2" y="3958119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" y="3951894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" y="3951894"/>
            <a:ext cx="11847443" cy="244647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0DC544E-C67A-5C92-9B6C-52572B384C1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F9A4CB-3EB5-BF8D-0F60-C352F904827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tangolo 11" descr="Cronometro 33% con riempimento a tinta unita">
              <a:extLst>
                <a:ext uri="{FF2B5EF4-FFF2-40B4-BE49-F238E27FC236}">
                  <a16:creationId xmlns:a16="http://schemas.microsoft.com/office/drawing/2014/main" id="{546D7A9E-6B26-192E-946F-F51503E7BBA6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551307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38E3A8F-321F-3D2C-2054-A23EA3920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267414"/>
              </p:ext>
            </p:extLst>
          </p:nvPr>
        </p:nvGraphicFramePr>
        <p:xfrm>
          <a:off x="1058296" y="2573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A631918-A521-928E-153F-B83230C62C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748800"/>
              </p:ext>
            </p:extLst>
          </p:nvPr>
        </p:nvGraphicFramePr>
        <p:xfrm>
          <a:off x="6561705" y="2520168"/>
          <a:ext cx="462534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16A5C-6759-609E-B287-0F8BB0232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098791"/>
              </p:ext>
            </p:extLst>
          </p:nvPr>
        </p:nvGraphicFramePr>
        <p:xfrm>
          <a:off x="875416" y="2563239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256FC957-DE45-7573-77C3-6865C95AF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762264"/>
              </p:ext>
            </p:extLst>
          </p:nvPr>
        </p:nvGraphicFramePr>
        <p:xfrm>
          <a:off x="6615045" y="25632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3485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4C61E-3FED-4272-9E04-C1C8E362A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165595"/>
              </p:ext>
            </p:extLst>
          </p:nvPr>
        </p:nvGraphicFramePr>
        <p:xfrm>
          <a:off x="100495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4039D5B0-0682-12A1-7061-DCE62D806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124030"/>
              </p:ext>
            </p:extLst>
          </p:nvPr>
        </p:nvGraphicFramePr>
        <p:xfrm>
          <a:off x="661504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3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608EB9EC-C76A-400C-8AF8-DCF36A984E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68344"/>
              </p:ext>
            </p:extLst>
          </p:nvPr>
        </p:nvGraphicFramePr>
        <p:xfrm>
          <a:off x="1064170" y="2541864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EE0214B9-2FE0-44D5-A5A5-D1AF6610E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453495"/>
              </p:ext>
            </p:extLst>
          </p:nvPr>
        </p:nvGraphicFramePr>
        <p:xfrm>
          <a:off x="6426292" y="25418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0384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0AA4A-2740-8C0E-5662-30DB27A5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82C73B-013F-BDC6-0A40-C06596856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Notiamo come per tutte le query le finestre di tipo Hour la </a:t>
            </a:r>
            <a:r>
              <a:rPr lang="it-IT" b="1" dirty="0"/>
              <a:t>latenza è molto più bassa </a:t>
            </a:r>
            <a:r>
              <a:rPr lang="it-IT" dirty="0"/>
              <a:t>rispetto a tutte le altre finestre e il </a:t>
            </a:r>
            <a:r>
              <a:rPr lang="it-IT" b="1" dirty="0"/>
              <a:t>throughput è molto più alto.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Per la query 1 con finestre </a:t>
            </a:r>
            <a:r>
              <a:rPr lang="it-IT" dirty="0" err="1"/>
              <a:t>FromStart</a:t>
            </a:r>
            <a:r>
              <a:rPr lang="it-IT" dirty="0"/>
              <a:t> sia latenza che throughput sono 0 finché la simulazione non termina con throughput molto basso e latenza molto alta.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Confrontando le prestazioni medie della Query 1 in </a:t>
            </a:r>
            <a:r>
              <a:rPr lang="it-IT" dirty="0" err="1"/>
              <a:t>Flink</a:t>
            </a:r>
            <a:r>
              <a:rPr lang="it-IT" dirty="0"/>
              <a:t> e Query 1 in Kafka Streams, è possibile notare come le </a:t>
            </a:r>
            <a:r>
              <a:rPr lang="it-IT" b="1" dirty="0"/>
              <a:t>seconde siano in generale migliori anche se di poco</a:t>
            </a:r>
            <a:r>
              <a:rPr lang="it-IT" dirty="0"/>
              <a:t>. Questo risultato potrebbe essere dovuto al fatto che il processamento in Kafka Streams avviene sullo stesso container da cui vengono recuperati i dati in input.</a:t>
            </a:r>
          </a:p>
        </p:txBody>
      </p:sp>
    </p:spTree>
    <p:extLst>
      <p:ext uri="{BB962C8B-B14F-4D97-AF65-F5344CB8AC3E}">
        <p14:creationId xmlns:p14="http://schemas.microsoft.com/office/powerpoint/2010/main" val="311740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6"/>
          <a:stretch/>
        </p:blipFill>
        <p:spPr>
          <a:xfrm>
            <a:off x="266335" y="1728316"/>
            <a:ext cx="10975198" cy="4270550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37" y="1966127"/>
            <a:ext cx="5630927" cy="4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execute</a:t>
            </a:r>
            <a:r>
              <a:rPr lang="it-IT" b="1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performance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827</TotalTime>
  <Words>2191</Words>
  <Application>Microsoft Office PowerPoint</Application>
  <PresentationFormat>Widescreen</PresentationFormat>
  <Paragraphs>143</Paragraphs>
  <Slides>25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2</vt:lpstr>
      <vt:lpstr>Query 3</vt:lpstr>
      <vt:lpstr>Query 3</vt:lpstr>
      <vt:lpstr>Query 3 - Implementazione griglia </vt:lpstr>
      <vt:lpstr>Query 1 (kafka streams)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Performance - throughput</vt:lpstr>
      <vt:lpstr>Performance - latenza</vt:lpstr>
      <vt:lpstr>Performance - latenza</vt:lpstr>
      <vt:lpstr>Performance - 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Giacomo Rossi</cp:lastModifiedBy>
  <cp:revision>11</cp:revision>
  <dcterms:created xsi:type="dcterms:W3CDTF">2022-07-09T10:02:08Z</dcterms:created>
  <dcterms:modified xsi:type="dcterms:W3CDTF">2022-07-13T10:25:23Z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